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22" r:id="rId2"/>
    <p:sldId id="333" r:id="rId3"/>
    <p:sldId id="414" r:id="rId4"/>
    <p:sldId id="415" r:id="rId5"/>
    <p:sldId id="416" r:id="rId6"/>
    <p:sldId id="417" r:id="rId7"/>
    <p:sldId id="418" r:id="rId8"/>
    <p:sldId id="419" r:id="rId9"/>
    <p:sldId id="274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30" r:id="rId20"/>
    <p:sldId id="338" r:id="rId21"/>
    <p:sldId id="431" r:id="rId22"/>
    <p:sldId id="432" r:id="rId23"/>
    <p:sldId id="433" r:id="rId24"/>
    <p:sldId id="434" r:id="rId25"/>
    <p:sldId id="435" r:id="rId26"/>
    <p:sldId id="34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357" r:id="rId35"/>
    <p:sldId id="436" r:id="rId36"/>
    <p:sldId id="444" r:id="rId37"/>
    <p:sldId id="447" r:id="rId38"/>
    <p:sldId id="445" r:id="rId39"/>
    <p:sldId id="446" r:id="rId40"/>
  </p:sldIdLst>
  <p:sldSz cx="9144000" cy="5143500" type="screen16x9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748" autoAdjust="0"/>
  </p:normalViewPr>
  <p:slideViewPr>
    <p:cSldViewPr>
      <p:cViewPr varScale="1">
        <p:scale>
          <a:sx n="95" d="100"/>
          <a:sy n="95" d="100"/>
        </p:scale>
        <p:origin x="858" y="3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97D563B-5696-41A9-BBFB-44C476D3EFBA}" type="datetimeFigureOut">
              <a:rPr lang="th-TH"/>
              <a:pPr>
                <a:defRPr/>
              </a:pPr>
              <a:t>13/08/62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h-TH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th-T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E9EF9B-7811-413F-9AF8-45874A02511F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2047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63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9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20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20353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8081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ในวิชาทฤษฎีหุ่นยนต์ จะมีการใช้คณิตศาสตร์อยู่มาก โดยเฉพาะการใช้คณิตศาสตร์ในรูปของ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กับ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สิ่งเหล่านี้สำคัญและขาดไม่ได้ในวิชานี้ค่ะ ต่อไปนี้จะขออธิบายปูพื้นคณิตศาสตร์พื้นฐานและไปถึง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ที่ใช้งานในวิชานี้ค่ะ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65550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938924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7060"/>
            <a:ext cx="6858000" cy="124182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355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776288"/>
            <a:ext cx="7381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262063"/>
            <a:ext cx="3103562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94" y="342901"/>
            <a:ext cx="7721547" cy="936136"/>
          </a:xfrm>
        </p:spPr>
        <p:txBody>
          <a:bodyPr anchor="b">
            <a:normAutofit/>
          </a:bodyPr>
          <a:lstStyle>
            <a:lvl1pPr>
              <a:defRPr sz="40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543050"/>
            <a:ext cx="4629150" cy="2852738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h-TH" noProof="0"/>
              <a:t>คลิกไอคอนเพื่อเพิ่มรูปภาพ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270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46510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เนื้อหาพร้อมคำอธิบายภาพ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776288"/>
            <a:ext cx="7381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262063"/>
            <a:ext cx="3103563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43050"/>
            <a:ext cx="4629150" cy="2852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67003" y="342901"/>
            <a:ext cx="7749537" cy="936136"/>
          </a:xfrm>
        </p:spPr>
        <p:txBody>
          <a:bodyPr anchor="b">
            <a:normAutofit/>
          </a:bodyPr>
          <a:lstStyle>
            <a:lvl1pPr>
              <a:defRPr sz="40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3139D-56D6-40BC-8CB8-1F1C392356C2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817271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D6914-8EEB-41B0-9FF6-D8E4594FA450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0959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993775"/>
            <a:ext cx="6992938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0928" y="377602"/>
            <a:ext cx="7029242" cy="822214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931" y="1224643"/>
            <a:ext cx="7251930" cy="340808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94" y="477611"/>
            <a:ext cx="8352064" cy="4110953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47625"/>
            <a:ext cx="216376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9779" y="2226214"/>
            <a:ext cx="5976257" cy="836855"/>
          </a:xfrm>
        </p:spPr>
        <p:txBody>
          <a:bodyPr anchor="b"/>
          <a:lstStyle>
            <a:lvl1pPr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779" y="3083310"/>
            <a:ext cx="5976257" cy="112514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3445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779713"/>
            <a:ext cx="3613150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938924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03187"/>
            <a:ext cx="6858000" cy="124182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dirty="0"/>
              <a:t>คลิกเพื่อแก้ไขลักษณะชื่อเรื่องรองต้นแบบ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64246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 2 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531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4888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0928" y="483518"/>
            <a:ext cx="7029242" cy="822214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5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การเปรียบเทียบ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723" y="1323123"/>
            <a:ext cx="3868340" cy="555683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723" y="1878806"/>
            <a:ext cx="3868340" cy="2763441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2032" y="1323124"/>
            <a:ext cx="3887391" cy="555683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2032" y="1878806"/>
            <a:ext cx="3887391" cy="2763441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0714" y="328952"/>
            <a:ext cx="6991482" cy="994172"/>
          </a:xfrm>
        </p:spPr>
        <p:txBody>
          <a:bodyPr>
            <a:normAutofit/>
          </a:bodyPr>
          <a:lstStyle>
            <a:lvl1pPr>
              <a:defRPr sz="4400" b="1" baseline="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9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960" y="328952"/>
            <a:ext cx="6991482" cy="994172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963" y="1369219"/>
            <a:ext cx="6979234" cy="326350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 b="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5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ว่างเปล่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779713"/>
            <a:ext cx="3613150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47625"/>
            <a:ext cx="216376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94015" y="1171606"/>
            <a:ext cx="6858000" cy="1790700"/>
          </a:xfrm>
        </p:spPr>
        <p:txBody>
          <a:bodyPr anchor="b"/>
          <a:lstStyle>
            <a:lvl1pPr algn="ctr">
              <a:defRPr sz="6000" b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7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คลิกเพื่อแก้ไขลักษณะชื่อเรื่องต้นแบบ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  Click to edit Master text styles</a:t>
            </a:r>
          </a:p>
          <a:p>
            <a:pPr lvl="1"/>
            <a:r>
              <a:rPr lang="en-US" altLang="en-US"/>
              <a:t>  Second level</a:t>
            </a:r>
          </a:p>
          <a:p>
            <a:pPr lvl="2"/>
            <a:r>
              <a:rPr lang="en-US" altLang="en-US"/>
              <a:t>  Third level</a:t>
            </a:r>
          </a:p>
          <a:p>
            <a:pPr lvl="3"/>
            <a:r>
              <a:rPr lang="en-US" altLang="en-US"/>
              <a:t>  Fourth level</a:t>
            </a:r>
          </a:p>
          <a:p>
            <a:pPr lvl="4"/>
            <a:r>
              <a:rPr lang="en-US" altLang="en-US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D285773-90BE-4E0E-AAF5-FA1960D5F25F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7" r:id="rId10"/>
    <p:sldLayoutId id="2147483908" r:id="rId11"/>
    <p:sldLayoutId id="2147483895" r:id="rId12"/>
    <p:sldLayoutId id="2147483896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dia New" pitchFamily="34" charset="-34"/>
          <a:cs typeface="Browallia New" pitchFamily="34" charset="-34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8924"/>
            <a:ext cx="6858000" cy="1790700"/>
          </a:xfrm>
        </p:spPr>
        <p:txBody>
          <a:bodyPr/>
          <a:lstStyle/>
          <a:p>
            <a:r>
              <a:rPr lang="th-TH" dirty="0"/>
              <a:t>การประยุกต์ใช้งานหุ่นยนต์อุตสาหกรรม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4550-231C-4A49-8D5D-363DF87B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การเลือกใช้หุ่นยนต์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0C9E-5F1C-45C7-BB5E-8C0067BE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h-TH" dirty="0"/>
              <a:t>การใช้สอย</a:t>
            </a:r>
          </a:p>
          <a:p>
            <a:pPr lvl="1"/>
            <a:r>
              <a:rPr lang="th-TH" dirty="0"/>
              <a:t>หยิบจับในแนวราบหรือไม่</a:t>
            </a:r>
          </a:p>
          <a:p>
            <a:pPr lvl="1"/>
            <a:r>
              <a:rPr lang="th-TH" dirty="0"/>
              <a:t>มีตำแหน่งที่เป็นจุดอับ ทำให้ไม่สามารถวิ่งได้หรือไม่</a:t>
            </a:r>
          </a:p>
          <a:p>
            <a:r>
              <a:rPr lang="th-TH" dirty="0"/>
              <a:t>ความเร็ว</a:t>
            </a:r>
          </a:p>
          <a:p>
            <a:pPr lvl="1"/>
            <a:r>
              <a:rPr lang="th-TH" dirty="0"/>
              <a:t>มี </a:t>
            </a:r>
            <a:r>
              <a:rPr lang="en-US" dirty="0"/>
              <a:t>Cycle time </a:t>
            </a:r>
            <a:r>
              <a:rPr lang="th-TH" dirty="0"/>
              <a:t>เท่าไหร่</a:t>
            </a:r>
          </a:p>
          <a:p>
            <a:pPr lvl="1"/>
            <a:r>
              <a:rPr lang="th-TH" dirty="0"/>
              <a:t>ทำงานบนสายพานหรือไม่</a:t>
            </a:r>
          </a:p>
          <a:p>
            <a:r>
              <a:rPr lang="th-TH" dirty="0"/>
              <a:t>การใช้งานร่วมกับมนุษย์</a:t>
            </a:r>
          </a:p>
          <a:p>
            <a:r>
              <a:rPr lang="th-TH" dirty="0"/>
              <a:t>ระยะพื้นที่ทำงาน</a:t>
            </a:r>
          </a:p>
          <a:p>
            <a:r>
              <a:rPr lang="th-TH" dirty="0"/>
              <a:t>ความแม่นยำ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back latch</a:t>
            </a:r>
            <a:endParaRPr lang="th-TH" dirty="0"/>
          </a:p>
          <a:p>
            <a:r>
              <a:rPr lang="th-TH" dirty="0"/>
              <a:t>น้ำหนักของชิ้นงานและ </a:t>
            </a:r>
            <a:r>
              <a:rPr lang="en-US" dirty="0"/>
              <a:t>Gripper</a:t>
            </a:r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5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4DD-125B-4B2E-A918-D9653133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หลักการเลือกใช้หุ่นยนต์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6E08-D828-4FA1-98D1-5BC69AE9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ถ้าหุ่นยนต์วิ่งในแนวราบ ให้เลือกใช้หุ่นยนต์ </a:t>
            </a:r>
            <a:r>
              <a:rPr lang="en-US" dirty="0"/>
              <a:t>4 </a:t>
            </a:r>
            <a:r>
              <a:rPr lang="th-TH" dirty="0"/>
              <a:t>แกนให้มากที่สุด</a:t>
            </a:r>
            <a:endParaRPr lang="en-US" dirty="0"/>
          </a:p>
          <a:p>
            <a:pPr lvl="1"/>
            <a:r>
              <a:rPr lang="th-TH" dirty="0"/>
              <a:t>วิ่งได้เร็ว</a:t>
            </a:r>
          </a:p>
          <a:p>
            <a:pPr lvl="1"/>
            <a:r>
              <a:rPr lang="th-TH" dirty="0"/>
              <a:t>ราคาถูกที่สุด</a:t>
            </a:r>
          </a:p>
          <a:p>
            <a:pPr lvl="1"/>
            <a:r>
              <a:rPr lang="th-TH" dirty="0"/>
              <a:t>ย้ายได้ง่าย</a:t>
            </a:r>
          </a:p>
          <a:p>
            <a:r>
              <a:rPr lang="th-TH" dirty="0"/>
              <a:t>ยกเว้น</a:t>
            </a:r>
          </a:p>
          <a:p>
            <a:pPr lvl="1"/>
            <a:r>
              <a:rPr lang="th-TH" dirty="0"/>
              <a:t>วัตถุต้องถูกหยิบวางในหลายมิติ (อาจจะเลือกใช้หุ่นยนต์ </a:t>
            </a:r>
            <a:r>
              <a:rPr lang="en-US" dirty="0"/>
              <a:t>6 </a:t>
            </a:r>
            <a:r>
              <a:rPr lang="th-TH" dirty="0"/>
              <a:t>แกนแทน)</a:t>
            </a:r>
          </a:p>
          <a:p>
            <a:pPr lvl="1"/>
            <a:r>
              <a:rPr lang="th-TH" dirty="0"/>
              <a:t>หยิบวางวัตถุด้วยความเร็วสูง </a:t>
            </a:r>
            <a:r>
              <a:rPr lang="en-US" dirty="0"/>
              <a:t>(</a:t>
            </a:r>
            <a:r>
              <a:rPr lang="th-TH" dirty="0"/>
              <a:t>อาจจะต้องเลือกหุ่นยนต์ </a:t>
            </a:r>
            <a:r>
              <a:rPr lang="en-US" dirty="0"/>
              <a:t>delta)</a:t>
            </a:r>
          </a:p>
          <a:p>
            <a:pPr lvl="1"/>
            <a:r>
              <a:rPr lang="th-TH" dirty="0"/>
              <a:t>วัตถุมีความแม่นยำสูงมากและไม่มีการเปลี่ยนพื้นที่</a:t>
            </a:r>
            <a:r>
              <a:rPr lang="th-TH" dirty="0" err="1"/>
              <a:t>บ่อยๆ</a:t>
            </a:r>
            <a:r>
              <a:rPr lang="th-TH" dirty="0"/>
              <a:t> (อาจจะเลือกใช้ </a:t>
            </a:r>
            <a:r>
              <a:rPr lang="en-US" dirty="0"/>
              <a:t>x-y table)</a:t>
            </a:r>
            <a:endParaRPr lang="th-TH" dirty="0"/>
          </a:p>
          <a:p>
            <a:pPr lvl="1"/>
            <a:r>
              <a:rPr lang="th-TH" dirty="0"/>
              <a:t>ใช้งานร่วมกับคน </a:t>
            </a:r>
            <a:r>
              <a:rPr lang="en-US" dirty="0"/>
              <a:t>(</a:t>
            </a:r>
            <a:r>
              <a:rPr lang="th-TH" dirty="0"/>
              <a:t>ควรใช้ </a:t>
            </a:r>
            <a:r>
              <a:rPr lang="en-US" dirty="0"/>
              <a:t>co-robot)</a:t>
            </a:r>
          </a:p>
        </p:txBody>
      </p:sp>
    </p:spTree>
    <p:extLst>
      <p:ext uri="{BB962C8B-B14F-4D97-AF65-F5344CB8AC3E}">
        <p14:creationId xmlns:p14="http://schemas.microsoft.com/office/powerpoint/2010/main" val="56880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891F-1655-4DF6-B0D0-14453145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หลักการเลือกใช้หุ่นยนต์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0E36-1959-4A9C-A007-678EF9342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/>
              <a:t>พื้นที่ทำงาน พยายามใช้หุ่นยนต์ตัวที่เล็กที่สุด แต่ครอบคลุมพื้นที่ทำงานให้มากที่สุด เพราะราคาของหุ่นยนต์ตัวใหญ่มักจะมีราคาที่สูงกว่า</a:t>
            </a:r>
            <a:endParaRPr lang="en-US" dirty="0"/>
          </a:p>
          <a:p>
            <a:r>
              <a:rPr lang="th-TH" dirty="0"/>
              <a:t>ถ้าต้องการความแม่นยำของหุ่นยนต์ที่สูง ให้ใช้หุ่นยนต์อุตสาหกรรมทั่วไป จะมีความแม่นยำสูงกว่า </a:t>
            </a:r>
            <a:r>
              <a:rPr lang="en-US" dirty="0"/>
              <a:t>co-robot </a:t>
            </a:r>
            <a:r>
              <a:rPr lang="th-TH" dirty="0"/>
              <a:t>ซึ่งควรจะออกแบบระบบให้แยกหุ่นยนต์ออกจากมนุษย์ด้วย</a:t>
            </a:r>
          </a:p>
          <a:p>
            <a:r>
              <a:rPr lang="th-TH" dirty="0"/>
              <a:t>ให้คำนวณ </a:t>
            </a:r>
            <a:r>
              <a:rPr lang="en-US" dirty="0"/>
              <a:t>payload </a:t>
            </a:r>
            <a:r>
              <a:rPr lang="th-TH" dirty="0"/>
              <a:t>โดยที่คำนวณจากน้ำหนักของ </a:t>
            </a:r>
            <a:r>
              <a:rPr lang="en-US" dirty="0"/>
              <a:t>Gripper + </a:t>
            </a:r>
            <a:r>
              <a:rPr lang="th-TH" dirty="0"/>
              <a:t>ชิ้นงานขณะที่หยิบ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7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4979-323C-462D-A301-7F0B1662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64E1-FFD0-4D61-B145-1167107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หุ่นยนต์อุตสาหกรรมที่ซื้อจากบริษัท จะไม่มีส่วนปลายที่ใช้หยิบจับวัตถุ เพื่อให้ผู้ใช้งานสามารถออกแบบหรือประยุกต์ใช้หุ่นยนต์ตามงานที่ต้องการ</a:t>
            </a:r>
          </a:p>
          <a:p>
            <a:r>
              <a:rPr lang="th-TH" dirty="0"/>
              <a:t>ส่วนที่ใช้หยิบจับวัตถุ มักจะเรียกว่า </a:t>
            </a:r>
            <a:r>
              <a:rPr lang="en-US" dirty="0"/>
              <a:t>Gripper </a:t>
            </a:r>
            <a:r>
              <a:rPr lang="th-TH" dirty="0"/>
              <a:t>หรือ </a:t>
            </a:r>
            <a:r>
              <a:rPr lang="en-US" dirty="0"/>
              <a:t>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BCAD2-03D7-4460-A534-5BDA270D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003798"/>
            <a:ext cx="2971541" cy="20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7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35C6-399F-4232-AD0C-51DDAE47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ลักษณะของ </a:t>
            </a:r>
            <a:r>
              <a:rPr lang="en-US" dirty="0"/>
              <a:t>Gripper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4436-3121-4CA1-AEEF-AC8551A27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หยิบจับวัตถุ</a:t>
            </a:r>
          </a:p>
          <a:p>
            <a:pPr lvl="1"/>
            <a:r>
              <a:rPr lang="th-TH" dirty="0"/>
              <a:t>ชนิด </a:t>
            </a:r>
            <a:r>
              <a:rPr lang="en-US" dirty="0" err="1"/>
              <a:t>Vaccumn</a:t>
            </a:r>
            <a:endParaRPr lang="en-US" dirty="0"/>
          </a:p>
          <a:p>
            <a:pPr lvl="1"/>
            <a:r>
              <a:rPr lang="th-TH" dirty="0"/>
              <a:t>ชนิดหนีบคลาย</a:t>
            </a:r>
          </a:p>
          <a:p>
            <a:pPr lvl="1"/>
            <a:r>
              <a:rPr lang="th-TH" dirty="0"/>
              <a:t>คล้ายมือ</a:t>
            </a:r>
          </a:p>
          <a:p>
            <a:r>
              <a:rPr lang="th-TH" dirty="0"/>
              <a:t>ถือ </a:t>
            </a:r>
            <a:r>
              <a:rPr lang="en-US" dirty="0"/>
              <a:t>hold </a:t>
            </a:r>
            <a:r>
              <a:rPr lang="th-TH" dirty="0"/>
              <a:t>ตลอดเวลา</a:t>
            </a:r>
          </a:p>
          <a:p>
            <a:pPr lvl="1"/>
            <a:r>
              <a:rPr lang="th-TH" dirty="0"/>
              <a:t>ถือกล้อง</a:t>
            </a:r>
          </a:p>
          <a:p>
            <a:pPr lvl="1"/>
            <a:r>
              <a:rPr lang="th-TH" dirty="0"/>
              <a:t>ตัวบัดกรีงาน</a:t>
            </a:r>
          </a:p>
          <a:p>
            <a:pPr lvl="1"/>
            <a:r>
              <a:rPr lang="th-TH" dirty="0"/>
              <a:t>ตัวสกรู</a:t>
            </a:r>
          </a:p>
        </p:txBody>
      </p:sp>
      <p:pic>
        <p:nvPicPr>
          <p:cNvPr id="1026" name="Picture 2" descr="Image result for robot gripper">
            <a:extLst>
              <a:ext uri="{FF2B5EF4-FFF2-40B4-BE49-F238E27FC236}">
                <a16:creationId xmlns:a16="http://schemas.microsoft.com/office/drawing/2014/main" id="{22C0446F-1604-481D-B6BE-C7E2B8D9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765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40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E732-72E9-4ABB-B633-0A1BC735F8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sz="2000" dirty="0"/>
              <a:t>ใช้ลมในการดูด</a:t>
            </a:r>
          </a:p>
          <a:p>
            <a:r>
              <a:rPr lang="th-TH" sz="2000" dirty="0"/>
              <a:t>เป็นแบบพื้นฐาน มักจะใช้ในการหยิบแผ่นงาน หรืองานชิ้นเดี่ยว</a:t>
            </a:r>
          </a:p>
          <a:p>
            <a:r>
              <a:rPr lang="th-TH" sz="2000" dirty="0"/>
              <a:t>ค่อนข้างปลอดภัยต่อชิ้นงาน แต่อาจจะหยิบชิ้นงานลำบาก เช่นวัตถุพื้นผิวไม่เรียบ</a:t>
            </a:r>
          </a:p>
          <a:p>
            <a:r>
              <a:rPr lang="th-TH" sz="2000" dirty="0"/>
              <a:t>เช่น หยิบ </a:t>
            </a:r>
            <a:r>
              <a:rPr lang="en-US" sz="2000" dirty="0"/>
              <a:t>PCB, </a:t>
            </a:r>
            <a:r>
              <a:rPr lang="th-TH" sz="2000" dirty="0"/>
              <a:t>ขนมปัง, ผลไม้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3066D-7EAC-4FDC-9AF2-BB7366AB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Gripper </a:t>
            </a:r>
            <a:r>
              <a:rPr lang="th-TH" dirty="0"/>
              <a:t>ชนิด </a:t>
            </a:r>
            <a:r>
              <a:rPr lang="en-US" dirty="0" err="1"/>
              <a:t>Vaccumn</a:t>
            </a:r>
            <a:endParaRPr lang="en-US" dirty="0"/>
          </a:p>
        </p:txBody>
      </p:sp>
      <p:pic>
        <p:nvPicPr>
          <p:cNvPr id="6" name="Picture 2" descr="Image result for robot suction">
            <a:extLst>
              <a:ext uri="{FF2B5EF4-FFF2-40B4-BE49-F238E27FC236}">
                <a16:creationId xmlns:a16="http://schemas.microsoft.com/office/drawing/2014/main" id="{83FE6CEE-CEF4-4DA6-BAAB-C73306D3CC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32" y="1370013"/>
            <a:ext cx="3262312" cy="32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obot suction">
            <a:extLst>
              <a:ext uri="{FF2B5EF4-FFF2-40B4-BE49-F238E27FC236}">
                <a16:creationId xmlns:a16="http://schemas.microsoft.com/office/drawing/2014/main" id="{722CC8E1-5722-47C9-9F93-0D570CB1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9862"/>
            <a:ext cx="1800200" cy="13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8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DCBCC-2256-40E1-9AA2-6955F69B0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sz="2400" dirty="0"/>
              <a:t>ใช้ลม หรือระบบไฟฟ้า เพื่อบีบหรือคลายหัวจับ</a:t>
            </a:r>
          </a:p>
          <a:p>
            <a:r>
              <a:rPr lang="th-TH" sz="2400" dirty="0"/>
              <a:t>สามารถหยิบงานที่ </a:t>
            </a:r>
            <a:r>
              <a:rPr lang="en-US" sz="2400" dirty="0"/>
              <a:t>assembly </a:t>
            </a:r>
            <a:r>
              <a:rPr lang="th-TH" sz="2400" dirty="0"/>
              <a:t>อยู่ได้</a:t>
            </a:r>
          </a:p>
          <a:p>
            <a:r>
              <a:rPr lang="th-TH" sz="2400" dirty="0"/>
              <a:t>เนื่องจากมีการบีบ ชิ้นงานอาจจะมีรอย </a:t>
            </a:r>
            <a:r>
              <a:rPr lang="en-US" sz="2400" dirty="0"/>
              <a:t>scratch</a:t>
            </a:r>
            <a:endParaRPr lang="th-TH" sz="2400" dirty="0"/>
          </a:p>
          <a:p>
            <a:r>
              <a:rPr lang="th-TH" sz="2400" dirty="0"/>
              <a:t>หัวมีขนาดใหญ่ อาจจะมีน้ำหนักมากเกินไป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987653-98DB-495B-AFF5-22706AEB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Gripper </a:t>
            </a:r>
            <a:r>
              <a:rPr lang="th-TH" dirty="0"/>
              <a:t>ชนิดหนีบ</a:t>
            </a:r>
            <a:endParaRPr lang="en-US" dirty="0"/>
          </a:p>
        </p:txBody>
      </p:sp>
      <p:pic>
        <p:nvPicPr>
          <p:cNvPr id="3074" name="Picture 2" descr="Image result for robot gripper">
            <a:extLst>
              <a:ext uri="{FF2B5EF4-FFF2-40B4-BE49-F238E27FC236}">
                <a16:creationId xmlns:a16="http://schemas.microsoft.com/office/drawing/2014/main" id="{3DB92D87-C419-4A2E-ACAE-769A3EA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69219"/>
            <a:ext cx="1728194" cy="17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obot gripper">
            <a:extLst>
              <a:ext uri="{FF2B5EF4-FFF2-40B4-BE49-F238E27FC236}">
                <a16:creationId xmlns:a16="http://schemas.microsoft.com/office/drawing/2014/main" id="{6C41DCA9-7650-4B7B-8740-A7991C95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95" y="29838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0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D25D99-5D01-487F-A2E5-3E2DFC6DF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sz="2400" dirty="0"/>
              <a:t>เป็นชนิดที่พัฒนามาจาก </a:t>
            </a:r>
            <a:r>
              <a:rPr lang="en-US" sz="2400" dirty="0"/>
              <a:t>Gripper </a:t>
            </a:r>
            <a:r>
              <a:rPr lang="th-TH" sz="2400" dirty="0"/>
              <a:t>แบบหนีบ จึงทำงานได้คล้ายกับ </a:t>
            </a:r>
            <a:r>
              <a:rPr lang="en-US" sz="2400" dirty="0"/>
              <a:t>Gripper </a:t>
            </a:r>
            <a:r>
              <a:rPr lang="th-TH" sz="2400" dirty="0"/>
              <a:t>แบบหนีบ</a:t>
            </a:r>
          </a:p>
          <a:p>
            <a:r>
              <a:rPr lang="th-TH" sz="2400" dirty="0"/>
              <a:t>มักจะมีข้อต่อที่เพิ่มขึ้น ทำให้ควบคุมได้ยากขึ้น</a:t>
            </a:r>
          </a:p>
          <a:p>
            <a:r>
              <a:rPr lang="th-TH" sz="2400" dirty="0"/>
              <a:t>มีเซ็นเซอร์เพิ่มเติมขึ้นมา ทำให้ระวังเรื่องชิ้นงาน </a:t>
            </a:r>
            <a:r>
              <a:rPr lang="en-US" sz="2400" dirty="0"/>
              <a:t>scratch </a:t>
            </a:r>
            <a:r>
              <a:rPr lang="th-TH" sz="2400" dirty="0"/>
              <a:t>ได้</a:t>
            </a:r>
          </a:p>
          <a:p>
            <a:r>
              <a:rPr lang="th-TH" sz="2400" dirty="0"/>
              <a:t>ราคาสูง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1A97C1-285E-4E41-B4AF-2CEBA131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Gripper </a:t>
            </a:r>
            <a:r>
              <a:rPr lang="th-TH" dirty="0"/>
              <a:t>ชนิดคล้ายมือ</a:t>
            </a:r>
            <a:endParaRPr lang="en-US" dirty="0"/>
          </a:p>
        </p:txBody>
      </p:sp>
      <p:pic>
        <p:nvPicPr>
          <p:cNvPr id="6" name="Picture 2" descr="Image result for robot gripper">
            <a:extLst>
              <a:ext uri="{FF2B5EF4-FFF2-40B4-BE49-F238E27FC236}">
                <a16:creationId xmlns:a16="http://schemas.microsoft.com/office/drawing/2014/main" id="{74B4AD9D-5B22-4093-8560-769644BD74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143919"/>
            <a:ext cx="26765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5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B70B9-92BF-41DC-AEB6-16386178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Gripper </a:t>
            </a:r>
            <a:r>
              <a:rPr lang="th-TH" dirty="0"/>
              <a:t>ชนิดถือ </a:t>
            </a:r>
            <a:r>
              <a:rPr lang="en-US" dirty="0"/>
              <a:t>Hold </a:t>
            </a:r>
            <a:r>
              <a:rPr lang="th-TH" dirty="0"/>
              <a:t>ตลอดเวลา</a:t>
            </a:r>
            <a:endParaRPr lang="en-US" dirty="0"/>
          </a:p>
        </p:txBody>
      </p:sp>
      <p:pic>
        <p:nvPicPr>
          <p:cNvPr id="6" name="Picture 2" descr="Image result for robot soldering">
            <a:extLst>
              <a:ext uri="{FF2B5EF4-FFF2-40B4-BE49-F238E27FC236}">
                <a16:creationId xmlns:a16="http://schemas.microsoft.com/office/drawing/2014/main" id="{C54D42C0-1A75-430D-9A2E-2EA4D6F7678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908175"/>
            <a:ext cx="388620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robot screwdriver">
            <a:extLst>
              <a:ext uri="{FF2B5EF4-FFF2-40B4-BE49-F238E27FC236}">
                <a16:creationId xmlns:a16="http://schemas.microsoft.com/office/drawing/2014/main" id="{39FACAD7-0801-4D0D-B71D-D5A5F70AFC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820069"/>
            <a:ext cx="2705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52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82C0BF-8D63-499E-B8BE-B0D18673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gripper </a:t>
            </a:r>
            <a:r>
              <a:rPr lang="th-TH" dirty="0" err="1"/>
              <a:t>อื่นๆ</a:t>
            </a:r>
            <a:endParaRPr lang="en-US" dirty="0"/>
          </a:p>
        </p:txBody>
      </p:sp>
      <p:pic>
        <p:nvPicPr>
          <p:cNvPr id="7170" name="Picture 2" descr="Image result for robot multi grippers magnetics">
            <a:extLst>
              <a:ext uri="{FF2B5EF4-FFF2-40B4-BE49-F238E27FC236}">
                <a16:creationId xmlns:a16="http://schemas.microsoft.com/office/drawing/2014/main" id="{2B150545-602D-465F-829D-73BE5869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28" y="139946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robot gripper doraemon">
            <a:extLst>
              <a:ext uri="{FF2B5EF4-FFF2-40B4-BE49-F238E27FC236}">
                <a16:creationId xmlns:a16="http://schemas.microsoft.com/office/drawing/2014/main" id="{34CCFB92-6B1F-4BFF-9C9B-9934EB28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7808"/>
            <a:ext cx="2409056" cy="258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robot gripper chrunk">
            <a:extLst>
              <a:ext uri="{FF2B5EF4-FFF2-40B4-BE49-F238E27FC236}">
                <a16:creationId xmlns:a16="http://schemas.microsoft.com/office/drawing/2014/main" id="{2DA9602F-723D-40B3-BCCF-C6A20DE2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65" y="3101985"/>
            <a:ext cx="3301363" cy="178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3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76" y="987574"/>
            <a:ext cx="7461448" cy="1790700"/>
          </a:xfrm>
        </p:spPr>
        <p:txBody>
          <a:bodyPr/>
          <a:lstStyle/>
          <a:p>
            <a:r>
              <a:rPr lang="en-US" dirty="0"/>
              <a:t>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1224227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1419622"/>
            <a:ext cx="8181528" cy="1790700"/>
          </a:xfrm>
        </p:spPr>
        <p:txBody>
          <a:bodyPr/>
          <a:lstStyle/>
          <a:p>
            <a:r>
              <a:rPr lang="th-TH" dirty="0"/>
              <a:t>การวิเคราะห์ และการออกแบบโครงสร้างของระบบ</a:t>
            </a:r>
            <a:br>
              <a:rPr lang="th-TH" dirty="0"/>
            </a:br>
            <a:r>
              <a:rPr lang="th-TH" dirty="0"/>
              <a:t>เพื่อใช้งานหุ่นยนต์อุตสาหกรรม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68E0-CA06-45E0-A557-49A92772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การเก็บข้อมูลโจทย์ทางอุตสาหกรรม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914A-6CBF-44BE-B3BD-3F5B07DE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ความต้องการของผู้ประกอบการ</a:t>
            </a:r>
            <a:endParaRPr lang="en-US" dirty="0"/>
          </a:p>
          <a:p>
            <a:pPr lvl="1"/>
            <a:r>
              <a:rPr lang="th-TH" dirty="0"/>
              <a:t>นำ </a:t>
            </a:r>
            <a:r>
              <a:rPr lang="en-US" dirty="0"/>
              <a:t>automation </a:t>
            </a:r>
            <a:r>
              <a:rPr lang="th-TH" dirty="0"/>
              <a:t>ไปใช้เพื่ออะไร เช่น วัด ประกอบ ทดสอบงาน</a:t>
            </a:r>
          </a:p>
          <a:p>
            <a:r>
              <a:rPr lang="th-TH" dirty="0"/>
              <a:t>ความเร็วการทำงาน</a:t>
            </a:r>
          </a:p>
          <a:p>
            <a:pPr lvl="1"/>
            <a:r>
              <a:rPr lang="th-TH" dirty="0"/>
              <a:t>ต้องการชิ้นงานให้เสร็จ กี่วินาทีต่อหนึ่งชิ้นงาน หรือ ระบบเริ่มต้น วิ่งด้วยความเร็วกี่ชิ้นงานต่อวินาที</a:t>
            </a:r>
          </a:p>
          <a:p>
            <a:r>
              <a:rPr lang="th-TH" dirty="0"/>
              <a:t>ความแม่นยำ</a:t>
            </a:r>
          </a:p>
          <a:p>
            <a:pPr lvl="1"/>
            <a:r>
              <a:rPr lang="th-TH" dirty="0"/>
              <a:t>ต้องหยิบวางชิ้นงานที่ที่พื้นที่ </a:t>
            </a:r>
            <a:r>
              <a:rPr lang="en-US" dirty="0"/>
              <a:t>gap </a:t>
            </a:r>
            <a:r>
              <a:rPr lang="th-TH" dirty="0"/>
              <a:t>กี่มิลลิเมตร หรือวัด</a:t>
            </a:r>
          </a:p>
          <a:p>
            <a:r>
              <a:rPr lang="th-TH" dirty="0"/>
              <a:t>ค่า </a:t>
            </a:r>
            <a:r>
              <a:rPr lang="en-US" dirty="0"/>
              <a:t>Yield rate</a:t>
            </a:r>
            <a:endParaRPr lang="th-TH" dirty="0"/>
          </a:p>
          <a:p>
            <a:pPr lvl="1"/>
            <a:r>
              <a:rPr lang="th-TH" dirty="0"/>
              <a:t>ความเป็นไปได้ที่งานจะเสียหาย ต้องไม่เกินกี่ </a:t>
            </a:r>
            <a:r>
              <a:rPr lang="en-US" dirty="0"/>
              <a:t>%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9589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3F92-DC13-44C7-9852-8F43B0CD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การวิเคราะห์แก้ปัญหา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6658F-6A42-4DB8-97A8-A16797FF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เทคโนโลยีปัจจุบันทำได้หรือไม่</a:t>
            </a:r>
          </a:p>
          <a:p>
            <a:r>
              <a:rPr lang="th-TH" dirty="0"/>
              <a:t>อุปกรณ์เซ็นเซอร์ที่จะใช้อย่างคร่าวๆ</a:t>
            </a:r>
          </a:p>
          <a:p>
            <a:r>
              <a:rPr lang="th-TH" dirty="0"/>
              <a:t>พื้นที่ที่หุ่นยนต์สามารถทำงานได้</a:t>
            </a:r>
          </a:p>
          <a:p>
            <a:r>
              <a:rPr lang="th-TH" dirty="0"/>
              <a:t>จุดคุ้มทุน</a:t>
            </a:r>
          </a:p>
        </p:txBody>
      </p:sp>
    </p:spTree>
    <p:extLst>
      <p:ext uri="{BB962C8B-B14F-4D97-AF65-F5344CB8AC3E}">
        <p14:creationId xmlns:p14="http://schemas.microsoft.com/office/powerpoint/2010/main" val="145272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3589-04BE-4586-BC3A-F81A103A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ตัวอย่างการออกแบบระบบ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272CA-217F-4F0A-ABFA-78B9A4F6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dirty="0"/>
              <a:t>ตัวอย่างโจทย์</a:t>
            </a:r>
            <a:r>
              <a:rPr lang="en-US" dirty="0"/>
              <a:t>: </a:t>
            </a:r>
            <a:r>
              <a:rPr lang="th-TH" dirty="0"/>
              <a:t>มีขวดน้ำอยู่บนสายพาน ต้องการหยิบขวดพิมพ์วันหมดอายุที่ข้างขวดด้วยเครื่องปริ้นท์เลเซอร์แล้ววางขวดไปไว้อีกสายพานหนึ่ง</a:t>
            </a:r>
          </a:p>
          <a:p>
            <a:r>
              <a:rPr lang="th-TH" dirty="0"/>
              <a:t>ข้อมูลที่ต้องการ</a:t>
            </a:r>
          </a:p>
          <a:p>
            <a:pPr lvl="1"/>
            <a:r>
              <a:rPr lang="th-TH" dirty="0"/>
              <a:t>ลักษณะของขวดน้ำ เป็นแก้วหรือพลาสติก น้ำหนักเท่าไร</a:t>
            </a:r>
          </a:p>
          <a:p>
            <a:pPr lvl="1"/>
            <a:r>
              <a:rPr lang="th-TH" dirty="0"/>
              <a:t>ขวดน้ำกลมหรือแบน เป็นเหลี่ยมหรือไม่</a:t>
            </a:r>
          </a:p>
          <a:p>
            <a:pPr lvl="1"/>
            <a:r>
              <a:rPr lang="th-TH" dirty="0"/>
              <a:t>ลักษณะของขวดน้ำในไลน์ มีหลายแบบหรือไม่</a:t>
            </a:r>
          </a:p>
          <a:p>
            <a:pPr lvl="1"/>
            <a:r>
              <a:rPr lang="th-TH" dirty="0"/>
              <a:t>ขวดน้ำวางเรียงอย่างไร วางติดกันหรือไม่</a:t>
            </a:r>
          </a:p>
          <a:p>
            <a:pPr lvl="1"/>
            <a:r>
              <a:rPr lang="th-TH" dirty="0"/>
              <a:t>สายพานที่ส่งขวดเข้านั้น วิ่งตลอดเวลา หรือหยุดเมื่อถึงตำแหน่ง</a:t>
            </a:r>
          </a:p>
          <a:p>
            <a:pPr lvl="1"/>
            <a:r>
              <a:rPr lang="th-TH" dirty="0"/>
              <a:t>สายพานที่วางขวดออกนั้น วิ่งตลอดเวลา หรือหยุดเมื่อให้สัญญาณ</a:t>
            </a:r>
          </a:p>
          <a:p>
            <a:pPr lvl="1"/>
            <a:r>
              <a:rPr lang="th-TH" dirty="0"/>
              <a:t>ความเร็วการรับส่งขวด กี่ขวดต่อนาที</a:t>
            </a:r>
          </a:p>
          <a:p>
            <a:pPr lvl="1"/>
            <a:r>
              <a:rPr lang="th-TH" dirty="0"/>
              <a:t>ความเร็วการปริ้นท์ขวด </a:t>
            </a:r>
            <a:r>
              <a:rPr lang="en-US" dirty="0"/>
              <a:t>1 </a:t>
            </a:r>
            <a:r>
              <a:rPr lang="th-TH" dirty="0"/>
              <a:t>ครั้ง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3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3E2-EB22-47C9-91F0-46F6C731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ตัวอย่างการออกแบบระบบ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3402-BB2E-4F5E-A3B0-AF1529904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เทคโนโลยีปัจจุบันทำได้หรือไม่</a:t>
            </a:r>
          </a:p>
          <a:p>
            <a:pPr lvl="1"/>
            <a:r>
              <a:rPr lang="th-TH" dirty="0"/>
              <a:t>คิดว่าได้ ถ้าขวดไม่มีหลายแบบในไลน์เดียวกัน</a:t>
            </a:r>
          </a:p>
          <a:p>
            <a:r>
              <a:rPr lang="th-TH" dirty="0"/>
              <a:t>อุปกรณ์เซ็นเซอร์ที่ใช้อย่างคร่าวๆ</a:t>
            </a:r>
          </a:p>
          <a:p>
            <a:pPr lvl="1"/>
            <a:r>
              <a:rPr lang="th-TH" dirty="0"/>
              <a:t>หุ่นยนต์ </a:t>
            </a:r>
            <a:r>
              <a:rPr lang="en-US" dirty="0"/>
              <a:t>SCARA </a:t>
            </a:r>
            <a:r>
              <a:rPr lang="th-TH" dirty="0"/>
              <a:t>ที่ใช้ </a:t>
            </a:r>
            <a:r>
              <a:rPr lang="en-US" dirty="0"/>
              <a:t>gripper </a:t>
            </a:r>
            <a:r>
              <a:rPr lang="th-TH" dirty="0"/>
              <a:t>จับที่หัวขวด</a:t>
            </a:r>
          </a:p>
          <a:p>
            <a:pPr lvl="1"/>
            <a:r>
              <a:rPr lang="th-TH" dirty="0"/>
              <a:t>เครื่องเลเซอร์ปริ้นท์</a:t>
            </a:r>
          </a:p>
          <a:p>
            <a:pPr lvl="1"/>
            <a:r>
              <a:rPr lang="th-TH" dirty="0"/>
              <a:t>กล้องถ่ายภาพจากด้านบน กรณีที่ขวดวิ่งบนสายพานตลอดเวลา</a:t>
            </a:r>
          </a:p>
          <a:p>
            <a:pPr lvl="1"/>
            <a:r>
              <a:rPr lang="en-US" dirty="0"/>
              <a:t>Stopper </a:t>
            </a:r>
            <a:r>
              <a:rPr lang="th-TH" dirty="0"/>
              <a:t>กรณีที่สามารถหยุดขวดได้</a:t>
            </a:r>
          </a:p>
          <a:p>
            <a:pPr lvl="1"/>
            <a:r>
              <a:rPr lang="en-US" dirty="0"/>
              <a:t>Encoder </a:t>
            </a:r>
            <a:r>
              <a:rPr lang="th-TH" dirty="0"/>
              <a:t>ถ้าต้องการทราบความเร็วของสายพาน</a:t>
            </a:r>
          </a:p>
          <a:p>
            <a:pPr lvl="1"/>
            <a:r>
              <a:rPr lang="en-US" dirty="0"/>
              <a:t>Gripper </a:t>
            </a:r>
            <a:r>
              <a:rPr lang="th-TH" dirty="0"/>
              <a:t>ที่ใช้หยิบขวดจากด้านบน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0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28E2-1E62-4965-A514-B7BC0C18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ตัวอย่างการออกแบบระบบ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63F3-FF26-41F6-B6D0-6F0B7DB2F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พื้นที่ทำงานของระบบ</a:t>
            </a:r>
          </a:p>
          <a:p>
            <a:pPr lvl="1"/>
            <a:r>
              <a:rPr lang="th-TH" dirty="0"/>
              <a:t>พื้นที่ที่พื้นมีตำแหน่งวางหุ่นยนต์หรือไม่</a:t>
            </a:r>
          </a:p>
          <a:p>
            <a:pPr lvl="1"/>
            <a:r>
              <a:rPr lang="th-TH" dirty="0"/>
              <a:t>พื้นที่ที่ใช้ทำงานกว้างมากหรือไม่</a:t>
            </a:r>
          </a:p>
          <a:p>
            <a:pPr lvl="1"/>
            <a:r>
              <a:rPr lang="th-TH" dirty="0"/>
              <a:t>ใช้ในการเลือกหุ่นยนต์ และวางเลย</a:t>
            </a:r>
            <a:r>
              <a:rPr lang="th-TH" dirty="0" err="1"/>
              <a:t>์เ</a:t>
            </a:r>
            <a:r>
              <a:rPr lang="th-TH" dirty="0"/>
              <a:t>อ้า</a:t>
            </a:r>
            <a:r>
              <a:rPr lang="th-TH" dirty="0" err="1"/>
              <a:t>ท์</a:t>
            </a:r>
            <a:endParaRPr lang="th-TH" dirty="0"/>
          </a:p>
          <a:p>
            <a:r>
              <a:rPr lang="th-TH" dirty="0"/>
              <a:t>จุดคุ้มทุน</a:t>
            </a:r>
          </a:p>
          <a:p>
            <a:pPr lvl="1"/>
            <a:r>
              <a:rPr lang="th-TH" dirty="0"/>
              <a:t>แทนคนได้กี่คน </a:t>
            </a:r>
            <a:r>
              <a:rPr lang="en-US" dirty="0"/>
              <a:t>1 </a:t>
            </a:r>
            <a:r>
              <a:rPr lang="th-TH" dirty="0"/>
              <a:t>วันมีกี่กะ และทำงานกี่วันต่อสัปดาห์</a:t>
            </a:r>
          </a:p>
          <a:p>
            <a:pPr lvl="1"/>
            <a:r>
              <a:rPr lang="th-TH" dirty="0"/>
              <a:t>เครื่องหนึ่งรวมอุปกรณ์อย่างคร่าวๆ ราคาเท่าใด</a:t>
            </a:r>
          </a:p>
          <a:p>
            <a:pPr lvl="1"/>
            <a:r>
              <a:rPr lang="th-TH" dirty="0"/>
              <a:t>รวมค่าซ่อมบำรุงและค่าไฟ</a:t>
            </a:r>
          </a:p>
        </p:txBody>
      </p:sp>
    </p:spTree>
    <p:extLst>
      <p:ext uri="{BB962C8B-B14F-4D97-AF65-F5344CB8AC3E}">
        <p14:creationId xmlns:p14="http://schemas.microsoft.com/office/powerpoint/2010/main" val="108670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ตัวอย่างการคิดโครงงานหุ่นยนต์อุตสาหกรรม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6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303F-B6CE-4DDF-969B-F0BEB3BD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4910D-B740-400A-99C0-BFDD1287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นำหัวข้อหนึ่ง ที่ใช้ในงานแสดงนิทรรศการหุ่นยนต์ที่ญี่ปุ่น</a:t>
            </a:r>
          </a:p>
          <a:p>
            <a:r>
              <a:rPr lang="th-TH" dirty="0"/>
              <a:t>โจทย์ </a:t>
            </a:r>
            <a:r>
              <a:rPr lang="en-US" dirty="0"/>
              <a:t>– </a:t>
            </a:r>
            <a:r>
              <a:rPr lang="th-TH" dirty="0"/>
              <a:t>ต้องการสร้างงานแสดง ที่สื่อถึงงานอุตสาหกรรม และใช้กล้อง </a:t>
            </a:r>
            <a:r>
              <a:rPr lang="en-US" dirty="0"/>
              <a:t>2D, 3D Vision </a:t>
            </a:r>
            <a:r>
              <a:rPr lang="th-TH" dirty="0"/>
              <a:t>ประกอบงานแสดง</a:t>
            </a:r>
          </a:p>
          <a:p>
            <a:r>
              <a:rPr lang="th-TH" dirty="0"/>
              <a:t>ความต้องการเพิ่มเติม</a:t>
            </a:r>
          </a:p>
          <a:p>
            <a:pPr lvl="1"/>
            <a:r>
              <a:rPr lang="th-TH" dirty="0"/>
              <a:t>เนื่องจากเป็นงานแสดง วัตถุที่มีการลำเลียงจากจุดหนึ่งไปอีกจุดหนึ่งควรมีการวนลูบกลับไปที่จุดเริ่มต้น</a:t>
            </a:r>
          </a:p>
          <a:p>
            <a:pPr lvl="1"/>
            <a:r>
              <a:rPr lang="th-TH" dirty="0"/>
              <a:t>ระบบไม่ควรหยุดทำงาน ควรวิ่งตลอดเวลา</a:t>
            </a:r>
          </a:p>
          <a:p>
            <a:pPr lvl="1"/>
            <a:r>
              <a:rPr lang="th-TH" dirty="0"/>
              <a:t>วัตถุชิ้นงาน ควรมีหลายชนิด เพื่อแสดงให้เห็นถึงความสามารถของ </a:t>
            </a:r>
            <a:r>
              <a:rPr lang="en-US" dirty="0"/>
              <a:t>3D, 2D Vision</a:t>
            </a:r>
            <a:endParaRPr lang="th-TH" dirty="0"/>
          </a:p>
          <a:p>
            <a:pPr lvl="1"/>
            <a:r>
              <a:rPr lang="th-TH" dirty="0"/>
              <a:t>สื่อถึงเทคโนโลยีที่ทำได้ในปัจจุบัน</a:t>
            </a:r>
          </a:p>
        </p:txBody>
      </p:sp>
    </p:spTree>
    <p:extLst>
      <p:ext uri="{BB962C8B-B14F-4D97-AF65-F5344CB8AC3E}">
        <p14:creationId xmlns:p14="http://schemas.microsoft.com/office/powerpoint/2010/main" val="4086797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4D-D92D-4D28-8DE1-B3E5411A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ลักษณะของ </a:t>
            </a:r>
            <a:r>
              <a:rPr lang="en-US" dirty="0"/>
              <a:t>2D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917E-1CA3-4F94-B642-00F5C2DE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สามารถตรวจสอบตำแหน่งของวัตถุได้</a:t>
            </a:r>
            <a:r>
              <a:rPr lang="en-US" dirty="0"/>
              <a:t> </a:t>
            </a:r>
            <a:r>
              <a:rPr lang="th-TH" dirty="0"/>
              <a:t>ในรูปแบบ </a:t>
            </a:r>
            <a:r>
              <a:rPr lang="en-US" dirty="0"/>
              <a:t>2 </a:t>
            </a:r>
            <a:r>
              <a:rPr lang="th-TH" dirty="0"/>
              <a:t>มิติ</a:t>
            </a:r>
            <a:endParaRPr lang="en-US" dirty="0"/>
          </a:p>
          <a:p>
            <a:r>
              <a:rPr lang="th-TH" dirty="0"/>
              <a:t>สามารถแปลงตำแหน่งของวัตถุบนภาพเป็น </a:t>
            </a:r>
            <a:r>
              <a:rPr lang="en-US" dirty="0"/>
              <a:t>world coordinate </a:t>
            </a:r>
            <a:r>
              <a:rPr lang="th-TH" dirty="0"/>
              <a:t>ของหุ่นยนต์</a:t>
            </a:r>
          </a:p>
          <a:p>
            <a:r>
              <a:rPr lang="th-TH" dirty="0"/>
              <a:t>สามารถแยกได้ว่า ชิ้นงานมีลักษณะอย่างไร เช่น</a:t>
            </a:r>
          </a:p>
          <a:p>
            <a:pPr lvl="1"/>
            <a:r>
              <a:rPr lang="th-TH" dirty="0"/>
              <a:t>สี</a:t>
            </a:r>
          </a:p>
          <a:p>
            <a:pPr lvl="1"/>
            <a:r>
              <a:rPr lang="th-TH" dirty="0"/>
              <a:t>รูปร่าง</a:t>
            </a:r>
          </a:p>
          <a:p>
            <a:pPr lvl="1"/>
            <a:r>
              <a:rPr lang="th-TH" dirty="0"/>
              <a:t>ขนาด</a:t>
            </a:r>
          </a:p>
          <a:p>
            <a:r>
              <a:rPr lang="th-TH" dirty="0"/>
              <a:t>วัตถุที่ตรวจสอบได้ จะส่งข้อมูลให้หุ่นยนต์หยิบได้</a:t>
            </a:r>
          </a:p>
          <a:p>
            <a:r>
              <a:rPr lang="th-TH" dirty="0"/>
              <a:t>หุ่นยนต์สามารถใช้กับ </a:t>
            </a:r>
            <a:r>
              <a:rPr lang="en-US" dirty="0"/>
              <a:t>SCARA, </a:t>
            </a:r>
            <a:r>
              <a:rPr lang="th-TH" dirty="0"/>
              <a:t>หรือ </a:t>
            </a:r>
            <a:r>
              <a:rPr lang="en-US" dirty="0"/>
              <a:t>6-Axis </a:t>
            </a:r>
            <a:r>
              <a:rPr lang="th-TH" dirty="0"/>
              <a:t>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3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1C00-77BC-4611-ADC3-FEE6D1A9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ลักษณะของ </a:t>
            </a:r>
            <a:r>
              <a:rPr lang="en-US" dirty="0"/>
              <a:t>3D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928C-7ABA-4682-AAF3-CB582F32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สามารถตรวจสอบตำแหน่งของวัตถุได้</a:t>
            </a:r>
            <a:r>
              <a:rPr lang="en-US" dirty="0"/>
              <a:t> </a:t>
            </a:r>
            <a:r>
              <a:rPr lang="th-TH" dirty="0"/>
              <a:t>ในรูปแบบ </a:t>
            </a:r>
            <a:r>
              <a:rPr lang="en-US" dirty="0"/>
              <a:t>3 </a:t>
            </a:r>
            <a:r>
              <a:rPr lang="th-TH" dirty="0"/>
              <a:t>มิติ</a:t>
            </a:r>
          </a:p>
          <a:p>
            <a:r>
              <a:rPr lang="th-TH" dirty="0"/>
              <a:t>สามารถแปลงตำแหน่งของวัตถุเป็น </a:t>
            </a:r>
            <a:r>
              <a:rPr lang="en-US" dirty="0"/>
              <a:t>world coordinate </a:t>
            </a:r>
            <a:r>
              <a:rPr lang="th-TH" dirty="0"/>
              <a:t>ของหุ่นยนต์</a:t>
            </a:r>
          </a:p>
          <a:p>
            <a:r>
              <a:rPr lang="th-TH" dirty="0"/>
              <a:t>สามารถแยกได้ว่า ชิ้นงานมีลักษณะอย่างไร เช่น</a:t>
            </a:r>
          </a:p>
          <a:p>
            <a:pPr lvl="1"/>
            <a:r>
              <a:rPr lang="th-TH" dirty="0"/>
              <a:t>รูปร่าง</a:t>
            </a:r>
          </a:p>
          <a:p>
            <a:pPr lvl="1"/>
            <a:r>
              <a:rPr lang="th-TH" dirty="0"/>
              <a:t>ขนาด</a:t>
            </a:r>
          </a:p>
          <a:p>
            <a:r>
              <a:rPr lang="th-TH" dirty="0"/>
              <a:t>วัตถุจะต้องบรรจุในกล่อง</a:t>
            </a:r>
          </a:p>
          <a:p>
            <a:r>
              <a:rPr lang="th-TH" dirty="0"/>
              <a:t>วัตถุที่ตรวจสอบได้ จะส่งข้อมูลให้หุ่นยนต์หยิบได้</a:t>
            </a:r>
          </a:p>
          <a:p>
            <a:r>
              <a:rPr lang="th-TH" dirty="0"/>
              <a:t>หุ่นยนต์ต้องใช้แบบ </a:t>
            </a:r>
            <a:r>
              <a:rPr lang="en-US" dirty="0"/>
              <a:t>6-Axis </a:t>
            </a:r>
            <a:r>
              <a:rPr lang="th-TH" dirty="0"/>
              <a:t>เท่านั้น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8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C1A8-6D50-42E1-A8A9-FF368901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FABD-FC47-4671-8686-AD2D1203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ในการใช้งานหุ่นยนต์ จะต้องมีความรู้ไม่จำกัดเพียงแค่ตัวของหุ่นยนต์เท่านั้น จำเป็นจะต้องมีความรู้ในศาสตร์แขนง</a:t>
            </a:r>
            <a:r>
              <a:rPr lang="th-TH" dirty="0" err="1"/>
              <a:t>อื่นๆ</a:t>
            </a:r>
            <a:r>
              <a:rPr lang="th-TH" dirty="0"/>
              <a:t> ด้วย เช่น ไฟฟ้า กลศาสตร์ คอมพิวเตอร์ </a:t>
            </a:r>
            <a:r>
              <a:rPr lang="en-US" dirty="0"/>
              <a:t>PLC </a:t>
            </a:r>
            <a:r>
              <a:rPr lang="th-TH" dirty="0"/>
              <a:t>เป็นต้น</a:t>
            </a:r>
          </a:p>
          <a:p>
            <a:r>
              <a:rPr lang="th-TH" dirty="0"/>
              <a:t>ความรู้ส่วนนี้ จะถูกเรียกรวมๆว่า </a:t>
            </a:r>
            <a:r>
              <a:rPr lang="en-US" dirty="0"/>
              <a:t>Automation</a:t>
            </a:r>
            <a:r>
              <a:rPr lang="th-TH" dirty="0"/>
              <a:t> ซึ่งก็คือวิชาทีว่าด้วยระบบกลไกอัตโนมัติ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2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7BB5-8DB1-4C6A-8887-C35083E9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การวิเคราะห์โจทย์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6A55-4C9F-4DF6-8E86-B5B2C31A4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dirty="0"/>
              <a:t>เนื่องจากมีการเลื่อนที่ของวัตถุชิ้นงาน สิ่งที่จำเป็นอาจจะเป็น</a:t>
            </a:r>
          </a:p>
          <a:p>
            <a:pPr lvl="1"/>
            <a:r>
              <a:rPr lang="th-TH" dirty="0"/>
              <a:t>สายพานลำเลียง </a:t>
            </a:r>
            <a:r>
              <a:rPr lang="en-US" dirty="0"/>
              <a:t>(Conveyor)</a:t>
            </a:r>
          </a:p>
          <a:p>
            <a:pPr lvl="1"/>
            <a:r>
              <a:rPr lang="th-TH" dirty="0"/>
              <a:t>ที่วางชิ้นงาน</a:t>
            </a:r>
          </a:p>
          <a:p>
            <a:r>
              <a:rPr lang="th-TH" dirty="0"/>
              <a:t>เนื่องจากชิ้นงานอยู่ในงานโชว์</a:t>
            </a:r>
          </a:p>
          <a:p>
            <a:pPr lvl="1"/>
            <a:r>
              <a:rPr lang="th-TH" dirty="0"/>
              <a:t>ชิ้นงานควรมีราคาถูก</a:t>
            </a:r>
          </a:p>
          <a:p>
            <a:pPr lvl="1"/>
            <a:r>
              <a:rPr lang="th-TH" dirty="0"/>
              <a:t>ไม่แตกหักง่าย</a:t>
            </a:r>
          </a:p>
          <a:p>
            <a:pPr lvl="1"/>
            <a:r>
              <a:rPr lang="th-TH" dirty="0"/>
              <a:t>น้ำหนักค่อนข้างเบา</a:t>
            </a:r>
          </a:p>
          <a:p>
            <a:pPr lvl="1"/>
            <a:r>
              <a:rPr lang="th-TH" dirty="0"/>
              <a:t>มีหลากหลายชนิด</a:t>
            </a:r>
          </a:p>
          <a:p>
            <a:pPr lvl="1"/>
            <a:r>
              <a:rPr lang="th-TH" dirty="0"/>
              <a:t>เป็นชิ้นงานที่ควรอยู่ในงานอุตสาหกรรม</a:t>
            </a:r>
          </a:p>
          <a:p>
            <a:r>
              <a:rPr lang="th-TH" dirty="0"/>
              <a:t>ดังนั้น ชิ้นงานควรเป็นวัตถุเกี่ยวกับอุตสาหกรรมรถยนต์ หรืออาหาร หรือ </a:t>
            </a:r>
            <a:r>
              <a:rPr lang="th-TH" dirty="0" err="1"/>
              <a:t>อิเล็คทรอนิคส์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3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5D87D1-75E1-4E4C-B492-CF5F25227A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sz="2400" dirty="0"/>
              <a:t>ใช้หุ่นยนต์ </a:t>
            </a:r>
            <a:r>
              <a:rPr lang="en-US" sz="2400" dirty="0"/>
              <a:t>6 </a:t>
            </a:r>
            <a:r>
              <a:rPr lang="th-TH" sz="2400" dirty="0"/>
              <a:t>แกนกับ </a:t>
            </a:r>
            <a:r>
              <a:rPr lang="en-US" sz="2400" dirty="0"/>
              <a:t>3D Vision </a:t>
            </a:r>
            <a:r>
              <a:rPr lang="th-TH" sz="2400" dirty="0"/>
              <a:t>หยิบชิ้นงานจากกล่อง วางบนสายพาน จากนั้นให้กล้อง </a:t>
            </a:r>
            <a:r>
              <a:rPr lang="en-US" sz="2400" dirty="0"/>
              <a:t>2D </a:t>
            </a:r>
            <a:r>
              <a:rPr lang="th-TH" sz="2400" dirty="0"/>
              <a:t>ตรวจหาวัตถุบนสายพานส่งข้อมูลให้หุ่น </a:t>
            </a:r>
            <a:r>
              <a:rPr lang="en-US" sz="2400" dirty="0"/>
              <a:t>SCARA </a:t>
            </a:r>
            <a:r>
              <a:rPr lang="th-TH" sz="2400" dirty="0"/>
              <a:t>หยิบชิ้นงานให้ปริ</a:t>
            </a:r>
            <a:r>
              <a:rPr lang="th-TH" sz="2400" dirty="0" err="1"/>
              <a:t>้นเต</a:t>
            </a:r>
            <a:r>
              <a:rPr lang="th-TH" sz="2400" dirty="0"/>
              <a:t>อร์พิมพ์ลาย จากนั้นวางลงในกล่องบรรจุ</a:t>
            </a:r>
            <a:r>
              <a:rPr lang="th-TH" sz="2400" dirty="0" err="1"/>
              <a:t>ภั</a:t>
            </a:r>
            <a:r>
              <a:rPr lang="th-TH" sz="2400" dirty="0"/>
              <a:t>ณ</a:t>
            </a:r>
            <a:r>
              <a:rPr lang="th-TH" sz="2400" dirty="0" err="1"/>
              <a:t>ท์</a:t>
            </a:r>
            <a:endParaRPr lang="th-TH" sz="2400" dirty="0"/>
          </a:p>
          <a:p>
            <a:r>
              <a:rPr lang="th-TH" sz="2400" dirty="0"/>
              <a:t>ตัวอย่างชิ้นงาน ใช้ขวดพลาสติก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66C65-859A-4992-90B0-57B5D42A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โครงงานรูปแบบแรก</a:t>
            </a:r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D2B0F30-DE3A-4350-A972-CE03DCB80F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8" y="1644043"/>
            <a:ext cx="3886200" cy="2714251"/>
          </a:xfrm>
        </p:spPr>
      </p:pic>
    </p:spTree>
    <p:extLst>
      <p:ext uri="{BB962C8B-B14F-4D97-AF65-F5344CB8AC3E}">
        <p14:creationId xmlns:p14="http://schemas.microsoft.com/office/powerpoint/2010/main" val="326298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BE03C0-2C70-4756-98BF-0768218F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107FA-4BB9-4484-907C-E6ED7CD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สายพานวิ่งตลอดเวลา ทำให้ตำแหน่งวัตถุเลื่อนที่</a:t>
            </a:r>
          </a:p>
          <a:p>
            <a:r>
              <a:rPr lang="th-TH" dirty="0"/>
              <a:t>สายพานวิ่งตลอดเวลา ทำให้หุ่นยนต์วางวัตถุแล้วล้ม หรือ หุ่นยนต์ไม่สามารถหยิบวัตถุได้ทัน</a:t>
            </a:r>
          </a:p>
          <a:p>
            <a:pPr lvl="1"/>
            <a:r>
              <a:rPr lang="th-TH" dirty="0"/>
              <a:t>ทั้งสองปัญหา สามารถแก้ได้ด้วยการใส่ </a:t>
            </a:r>
            <a:r>
              <a:rPr lang="en-US" dirty="0"/>
              <a:t>encoder</a:t>
            </a:r>
            <a:r>
              <a:rPr lang="th-TH" dirty="0"/>
              <a:t> ไว้ที่สายพาน</a:t>
            </a:r>
          </a:p>
          <a:p>
            <a:r>
              <a:rPr lang="th-TH" dirty="0"/>
              <a:t>วัตถุชิ้นงานไม่มีการวนลูป ทำให้ต้องหยุดเครื่องแล้วเติมชิ้นงานตลอดเวลา รวมถึงกล่องบรรจุ</a:t>
            </a:r>
            <a:r>
              <a:rPr lang="th-TH" dirty="0" err="1"/>
              <a:t>ภั</a:t>
            </a:r>
            <a:r>
              <a:rPr lang="th-TH" dirty="0"/>
              <a:t>ณ</a:t>
            </a:r>
            <a:r>
              <a:rPr lang="th-TH" dirty="0" err="1"/>
              <a:t>ท์</a:t>
            </a:r>
            <a:r>
              <a:rPr lang="th-TH" dirty="0"/>
              <a:t>เมื่อเต็มแล้ว จำเป็นต้องให้คนหยิบกล่องมาเปลี่ยน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982112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EE80-3C23-4518-8EC4-E46F2C52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ระบบการเชื่อมต่อหุ่นยนต์กับสายพาน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9E060-8C02-407D-90F8-A87788F5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เป็นการเชื่อมโยงความเร็วของสายพานโดยใช้ </a:t>
            </a:r>
            <a:r>
              <a:rPr lang="en-US" dirty="0"/>
              <a:t>encoder</a:t>
            </a:r>
            <a:r>
              <a:rPr lang="th-TH" dirty="0"/>
              <a:t> ที่ติดตั้งบนสายพาน</a:t>
            </a:r>
          </a:p>
          <a:p>
            <a:r>
              <a:rPr lang="th-TH" dirty="0"/>
              <a:t>หุ่นยนต์จะสามารถทราบความเร็วของสายพานตลอดเวลา</a:t>
            </a:r>
          </a:p>
          <a:p>
            <a:r>
              <a:rPr lang="th-TH" dirty="0"/>
              <a:t>เมื่อหุ่นยนต์วิ่งบนพื้นที่สายพาน จึงมีการเชื่อมต่อ </a:t>
            </a:r>
            <a:r>
              <a:rPr lang="en-US" dirty="0"/>
              <a:t>speed </a:t>
            </a:r>
            <a:r>
              <a:rPr lang="th-TH" dirty="0"/>
              <a:t>ที่ทำให้ </a:t>
            </a:r>
            <a:r>
              <a:rPr lang="en-US" dirty="0"/>
              <a:t>position </a:t>
            </a:r>
            <a:r>
              <a:rPr lang="th-TH" dirty="0"/>
              <a:t>เลื่อนที่ตามความเร็วของสายพานนั้น</a:t>
            </a:r>
          </a:p>
          <a:p>
            <a:r>
              <a:rPr lang="th-TH" dirty="0"/>
              <a:t>เมื่อกล้องตรวจสอบพบตำแหน่งของชิ้นงาน หุ่นยนต์จะทราบตำแหน่งของชิ้นงานบนสายพานได้ด้วยหลักการข้างต้น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60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" y="938924"/>
            <a:ext cx="9108504" cy="1790700"/>
          </a:xfrm>
        </p:spPr>
        <p:txBody>
          <a:bodyPr/>
          <a:lstStyle/>
          <a:p>
            <a:r>
              <a:rPr lang="th-TH" dirty="0"/>
              <a:t>โครงงานหุ่นยนต์อุตสาหกรรม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64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A59DF-DA26-4C5D-BB54-BA9AEAA6A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dirty="0"/>
              <a:t>เปลี่ยนแปลงจากการวางวัตถุลงในกล่องบรรจุ</a:t>
            </a:r>
            <a:r>
              <a:rPr lang="th-TH" dirty="0" err="1"/>
              <a:t>ภั</a:t>
            </a:r>
            <a:r>
              <a:rPr lang="th-TH" dirty="0"/>
              <a:t>ณ</a:t>
            </a:r>
            <a:r>
              <a:rPr lang="th-TH" dirty="0" err="1"/>
              <a:t>ท์</a:t>
            </a:r>
            <a:r>
              <a:rPr lang="th-TH" dirty="0"/>
              <a:t> เป็นวางบนสายพาน (เพื่อสมมุติว่าส่งงานไปสายการผลิตอื่น)</a:t>
            </a:r>
          </a:p>
          <a:p>
            <a:r>
              <a:rPr lang="th-TH" dirty="0"/>
              <a:t>แต่ให้ชิ้นงานวนกลับไปที่ </a:t>
            </a:r>
            <a:r>
              <a:rPr lang="en-US" dirty="0"/>
              <a:t>3D Vision station </a:t>
            </a:r>
            <a:r>
              <a:rPr lang="th-TH" dirty="0"/>
              <a:t>แทน ซึ่งเป็นการแก้ปัญหาเรื่องชิ้นงานไม่วนลูป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EFC3AA-AE47-46CC-B973-7760D76CE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8" y="1644043"/>
            <a:ext cx="3886200" cy="27142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60DDB-2633-456C-8DAB-C4EB37B3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โครงงานรูปแบบสำเร็จ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05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8CE285-812F-4CB0-A1F8-7691E1C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E793B-DD2F-43C0-A26B-96833CF3B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ชิ้นงานตกลงในกล่องของ </a:t>
            </a:r>
            <a:r>
              <a:rPr lang="en-US" dirty="0"/>
              <a:t>3D Vision </a:t>
            </a:r>
            <a:r>
              <a:rPr lang="th-TH" dirty="0"/>
              <a:t>ตลอดเวลา ซึ่งอาจจะทำให้ของที่อยู่ในกล่องเลื่อนที่ตลอดเวลา และหุ่นยนต์ไม่สามารถหยิบชิ้นงานได้ถูกต้อง</a:t>
            </a:r>
          </a:p>
          <a:p>
            <a:pPr lvl="1"/>
            <a:r>
              <a:rPr lang="th-TH" dirty="0"/>
              <a:t>ทำประตูกั้นชิ้นงาน แล้วให้หุ่นยนต์ส่งสัญญาณเปิดประตูเพื่อส่งสัญญาณให้ชิ้นงานตกลงในกล่อง</a:t>
            </a:r>
          </a:p>
          <a:p>
            <a:r>
              <a:rPr lang="th-TH" dirty="0"/>
              <a:t>งานพิมพ์ที่เกิดขึ้น จะทำให้ชิ้นงานใช้ซ้ำไม่ได้</a:t>
            </a:r>
          </a:p>
          <a:p>
            <a:pPr lvl="1"/>
            <a:r>
              <a:rPr lang="th-TH" dirty="0"/>
              <a:t>มีสองวิธีแก้ คือ พิมพ์ซ้ำ หรือ จำลองว่ามีการพิมพ์เกิดขึ้น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23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8CE285-812F-4CB0-A1F8-7691E1C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E793B-DD2F-43C0-A26B-96833CF3B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ชิ้นงานที่หยิบขึ้นมา บางครั้งเกิดหัวคว่ำขึ้น เนื่องจากการตรวจสอบจากกล้อง </a:t>
            </a:r>
            <a:r>
              <a:rPr lang="en-US" dirty="0"/>
              <a:t>3D </a:t>
            </a:r>
            <a:r>
              <a:rPr lang="th-TH" dirty="0"/>
              <a:t>ผิดพลาดแบบสลับหัวท้าย</a:t>
            </a:r>
          </a:p>
          <a:p>
            <a:pPr lvl="1"/>
            <a:r>
              <a:rPr lang="th-TH" dirty="0"/>
              <a:t>ใช้เซนเซอร์ก่อนวางชิ้นงาน เพื่อตรวจสอบว่ามีการวางผิดพลาดหรือไม่</a:t>
            </a:r>
          </a:p>
          <a:p>
            <a:r>
              <a:rPr lang="th-TH" dirty="0"/>
              <a:t>ขวดล้มระหว่างที่วาง</a:t>
            </a:r>
          </a:p>
          <a:p>
            <a:pPr lvl="1"/>
            <a:r>
              <a:rPr lang="th-TH" dirty="0"/>
              <a:t>ทำที่กั้นประคองขวด</a:t>
            </a:r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8D2DCB4-6030-4D75-9C3C-742593D7E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2922768"/>
            <a:ext cx="2448272" cy="170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405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CB5D-4018-4201-AE6E-58FAD879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ผลงานหลัง</a:t>
            </a:r>
            <a:r>
              <a:rPr lang="th-TH"/>
              <a:t>การคิดโครงงาน</a:t>
            </a:r>
            <a:endParaRPr lang="en-US"/>
          </a:p>
        </p:txBody>
      </p:sp>
      <p:pic>
        <p:nvPicPr>
          <p:cNvPr id="4" name="175C0995-3899-4981-9F12-42B5077FDC76.MOV">
            <a:hlinkClick r:id="" action="ppaction://media"/>
            <a:extLst>
              <a:ext uri="{FF2B5EF4-FFF2-40B4-BE49-F238E27FC236}">
                <a16:creationId xmlns:a16="http://schemas.microsoft.com/office/drawing/2014/main" id="{80F82DE9-40E4-5944-AB44-C11CA52D4B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700" y="1223963"/>
            <a:ext cx="6059488" cy="34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2AB3E8F-1184-B942-8720-F1247F622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58" y="1223963"/>
            <a:ext cx="2549959" cy="34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E5F3-DF77-4349-AEAA-1940116E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Integration (SI)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A6AC-EE0C-4640-938A-7418E002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ในส่วนของ </a:t>
            </a:r>
            <a:r>
              <a:rPr lang="en-US" dirty="0"/>
              <a:t>Automation </a:t>
            </a:r>
            <a:r>
              <a:rPr lang="th-TH" dirty="0"/>
              <a:t>นี้ วิศวกรที่ออกแบบและเข้าใจโครงสร้างของระบบองค์รวมจะต้องออกแบบโครงสร้างโดยคร่าวๆ ก่อนที่จะสร้างระบบจริง</a:t>
            </a:r>
          </a:p>
          <a:p>
            <a:r>
              <a:rPr lang="th-TH" dirty="0"/>
              <a:t>วิศวกรจะมีชื่อตำแหน่ง หรืองานที่ทำคือ </a:t>
            </a:r>
            <a:r>
              <a:rPr lang="en-US" dirty="0"/>
              <a:t>System integration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1885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66D7-A13B-4B1A-B16F-8A7C77D5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หน้าที่ของ </a:t>
            </a:r>
            <a:r>
              <a:rPr lang="en-US" dirty="0"/>
              <a:t>System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0D8C-100D-4A63-A434-73B9BFB2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วิเคราะห์โจทย์อุตสาหกรรม และออกแบบคอน</a:t>
            </a:r>
            <a:r>
              <a:rPr lang="th-TH" dirty="0" err="1"/>
              <a:t>เซ็ปท์ข</a:t>
            </a:r>
            <a:r>
              <a:rPr lang="th-TH" dirty="0"/>
              <a:t>องเครื่องจักรอย่างคร่าวๆ</a:t>
            </a:r>
          </a:p>
          <a:p>
            <a:r>
              <a:rPr lang="th-TH" dirty="0"/>
              <a:t>เรียงลำดับการทำงานของระบบ </a:t>
            </a:r>
            <a:r>
              <a:rPr lang="en-US" dirty="0"/>
              <a:t>automation </a:t>
            </a:r>
            <a:r>
              <a:rPr lang="th-TH" dirty="0"/>
              <a:t>โดยใช้ข้อมูลอ้างอิงจาก </a:t>
            </a:r>
            <a:r>
              <a:rPr lang="en-US" dirty="0"/>
              <a:t>process </a:t>
            </a:r>
            <a:r>
              <a:rPr lang="th-TH" dirty="0"/>
              <a:t>ปกติของงานที่ใช้คนทำ</a:t>
            </a:r>
          </a:p>
          <a:p>
            <a:r>
              <a:rPr lang="th-TH" dirty="0"/>
              <a:t>ตรวจสอบปัญหาที่เกิดขึ้นในการออกแบบ และช่วยแก้ไขปัญหาที่เกิดขึ้น โดยใช้หลักการทางกล ทางไฟฟ้า หรือเซ็นเซอร์</a:t>
            </a:r>
          </a:p>
          <a:p>
            <a:r>
              <a:rPr lang="th-TH" dirty="0"/>
              <a:t>ตรวจสอบปัญหาเบื้องต้นของระบบ </a:t>
            </a:r>
            <a:r>
              <a:rPr lang="en-US" dirty="0"/>
              <a:t>automation </a:t>
            </a:r>
            <a:r>
              <a:rPr lang="th-TH" dirty="0"/>
              <a:t>เสมือนเป็น </a:t>
            </a:r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22099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FCAC-E379-4DC6-9BB7-F97C776A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ตัวอย่างการออกแบบ </a:t>
            </a:r>
            <a:r>
              <a:rPr lang="en-US" dirty="0"/>
              <a:t>concept design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450B84ED-4748-40C3-A512-2651535DC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51670"/>
            <a:ext cx="3491170" cy="24383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EEAAC12-950B-4733-8FC1-3C5B9DA80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40" y="1923678"/>
            <a:ext cx="36821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C660-AF01-45C9-9207-AE01487C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ตัวอย่างการแก้ไขปัญหาการออกแบบ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5D89E30-2BA7-496A-849B-FF697BA17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33" y="1223963"/>
            <a:ext cx="4880009" cy="3408362"/>
          </a:xfrm>
        </p:spPr>
      </p:pic>
    </p:spTree>
    <p:extLst>
      <p:ext uri="{BB962C8B-B14F-4D97-AF65-F5344CB8AC3E}">
        <p14:creationId xmlns:p14="http://schemas.microsoft.com/office/powerpoint/2010/main" val="191783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F23C-D45A-4B46-9115-642FAA08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ความรู้ที่จำเป็นของ </a:t>
            </a:r>
            <a:r>
              <a:rPr lang="en-US" dirty="0"/>
              <a:t>System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DD00-D21C-4511-8CF8-7F0BB152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กลศาสตร์</a:t>
            </a:r>
            <a:r>
              <a:rPr lang="en-US" dirty="0"/>
              <a:t> (Mechanical)</a:t>
            </a:r>
            <a:endParaRPr lang="th-TH" dirty="0"/>
          </a:p>
          <a:p>
            <a:r>
              <a:rPr lang="th-TH" dirty="0"/>
              <a:t>เซ็นเซอร์ (</a:t>
            </a:r>
            <a:r>
              <a:rPr lang="en-US" dirty="0"/>
              <a:t>Sensing)</a:t>
            </a:r>
            <a:endParaRPr lang="th-TH" dirty="0"/>
          </a:p>
          <a:p>
            <a:r>
              <a:rPr lang="th-TH" dirty="0"/>
              <a:t>คอมพิวเตอร์</a:t>
            </a:r>
            <a:r>
              <a:rPr lang="en-US" dirty="0"/>
              <a:t> (Computer)</a:t>
            </a:r>
            <a:endParaRPr lang="th-TH" dirty="0"/>
          </a:p>
          <a:p>
            <a:r>
              <a:rPr lang="th-TH" dirty="0" err="1"/>
              <a:t>อื่นๆ</a:t>
            </a:r>
            <a:r>
              <a:rPr lang="th-TH" dirty="0"/>
              <a:t> เช่น </a:t>
            </a:r>
            <a:r>
              <a:rPr lang="en-US" dirty="0"/>
              <a:t>Safety, Process control, Electrical/Electronics</a:t>
            </a:r>
          </a:p>
        </p:txBody>
      </p:sp>
    </p:spTree>
    <p:extLst>
      <p:ext uri="{BB962C8B-B14F-4D97-AF65-F5344CB8AC3E}">
        <p14:creationId xmlns:p14="http://schemas.microsoft.com/office/powerpoint/2010/main" val="21378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43000" y="2876550"/>
            <a:ext cx="6858000" cy="12430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อลิสา คูณ</a:t>
            </a:r>
            <a:r>
              <a:rPr lang="th-TH" altLang="th-TH" sz="3000" dirty="0" err="1">
                <a:latin typeface="TH SarabunPSK" pitchFamily="34" charset="-34"/>
                <a:cs typeface="TH SarabunPSK" pitchFamily="34" charset="-34"/>
              </a:rPr>
              <a:t>าภิ</a:t>
            </a:r>
            <a:r>
              <a:rPr lang="th-TH" altLang="th-TH" sz="3000" dirty="0">
                <a:latin typeface="TH SarabunPSK" pitchFamily="34" charset="-34"/>
                <a:cs typeface="TH SarabunPSK" pitchFamily="34" charset="-34"/>
              </a:rPr>
              <a:t>นันท์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การเลือกใช้หุ่นยนต์ และการออกแบบแขนจับ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4">
      <a:majorFont>
        <a:latin typeface="Cordia New"/>
        <a:ea typeface=""/>
        <a:cs typeface="Browallia New"/>
      </a:majorFont>
      <a:minorFont>
        <a:latin typeface="Browallia New"/>
        <a:ea typeface=""/>
        <a:cs typeface="Browalli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ister.pptx" id="{5B0E6E07-2C1E-4A34-A883-38F9C9AE2144}" vid="{17DFD0A5-312B-4DF9-958A-7A602FA1C2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6351</TotalTime>
  <Words>1943</Words>
  <Application>Microsoft Office PowerPoint</Application>
  <PresentationFormat>On-screen Show (16:9)</PresentationFormat>
  <Paragraphs>205</Paragraphs>
  <Slides>39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TH Sarabun New</vt:lpstr>
      <vt:lpstr>Arial</vt:lpstr>
      <vt:lpstr>Browallia New</vt:lpstr>
      <vt:lpstr>Calibri</vt:lpstr>
      <vt:lpstr>Cordia New</vt:lpstr>
      <vt:lpstr>TH SarabunPSK</vt:lpstr>
      <vt:lpstr>Wingdings</vt:lpstr>
      <vt:lpstr>ชุดรูปแบบของ Office</vt:lpstr>
      <vt:lpstr>การประยุกต์ใช้งานหุ่นยนต์อุตสาหกรรม</vt:lpstr>
      <vt:lpstr>System integration</vt:lpstr>
      <vt:lpstr>Automation</vt:lpstr>
      <vt:lpstr>System Integration (SI)</vt:lpstr>
      <vt:lpstr>หน้าที่ของ System integration</vt:lpstr>
      <vt:lpstr>ตัวอย่างการออกแบบ concept design</vt:lpstr>
      <vt:lpstr>ตัวอย่างการแก้ไขปัญหาการออกแบบ</vt:lpstr>
      <vt:lpstr>ความรู้ที่จำเป็นของ System Integration</vt:lpstr>
      <vt:lpstr>การเลือกใช้หุ่นยนต์ และการออกแบบแขนจับ</vt:lpstr>
      <vt:lpstr>การเลือกใช้หุ่นยนต์</vt:lpstr>
      <vt:lpstr>หลักการเลือกใช้หุ่นยนต์</vt:lpstr>
      <vt:lpstr>หลักการเลือกใช้หุ่นยนต์</vt:lpstr>
      <vt:lpstr>Gripper</vt:lpstr>
      <vt:lpstr>ลักษณะของ Gripper</vt:lpstr>
      <vt:lpstr>Gripper ชนิด Vaccumn</vt:lpstr>
      <vt:lpstr>Gripper ชนิดหนีบ</vt:lpstr>
      <vt:lpstr>Gripper ชนิดคล้ายมือ</vt:lpstr>
      <vt:lpstr>Gripper ชนิดถือ Hold ตลอดเวลา</vt:lpstr>
      <vt:lpstr>ตัวอย่าง gripper อื่นๆ</vt:lpstr>
      <vt:lpstr>การวิเคราะห์ และการออกแบบโครงสร้างของระบบ เพื่อใช้งานหุ่นยนต์อุตสาหกรรม</vt:lpstr>
      <vt:lpstr>การเก็บข้อมูลโจทย์ทางอุตสาหกรรม</vt:lpstr>
      <vt:lpstr>การวิเคราะห์แก้ปัญหา</vt:lpstr>
      <vt:lpstr>ตัวอย่างการออกแบบระบบ</vt:lpstr>
      <vt:lpstr>ตัวอย่างการออกแบบระบบ</vt:lpstr>
      <vt:lpstr>ตัวอย่างการออกแบบระบบ</vt:lpstr>
      <vt:lpstr>ตัวอย่างการคิดโครงงานหุ่นยนต์อุตสาหกรรม</vt:lpstr>
      <vt:lpstr>ตัวอย่าง</vt:lpstr>
      <vt:lpstr>ลักษณะของ 2D Vision</vt:lpstr>
      <vt:lpstr>ลักษณะของ 3D Vision</vt:lpstr>
      <vt:lpstr>การวิเคราะห์โจทย์</vt:lpstr>
      <vt:lpstr>โครงงานรูปแบบแรก</vt:lpstr>
      <vt:lpstr>ปัญหาที่พบ</vt:lpstr>
      <vt:lpstr>ระบบการเชื่อมต่อหุ่นยนต์กับสายพาน</vt:lpstr>
      <vt:lpstr>โครงงานหุ่นยนต์อุตสาหกรรม</vt:lpstr>
      <vt:lpstr>โครงงานรูปแบบสำเร็จ</vt:lpstr>
      <vt:lpstr>ปัญหาที่พบ</vt:lpstr>
      <vt:lpstr>ปัญหาที่พบ</vt:lpstr>
      <vt:lpstr>ผลงานหลังการคิดโครงงาน</vt:lpstr>
      <vt:lpstr>PowerPoint Presentation</vt:lpstr>
    </vt:vector>
  </TitlesOfParts>
  <Company>nzn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หน่วยที่ 14 การบำรุงรักษาระบบไฟฟ้า (Electrical System Maintenance)</dc:title>
  <dc:creator>WincoolV5</dc:creator>
  <cp:lastModifiedBy>Alisa Kunapinun</cp:lastModifiedBy>
  <cp:revision>168</cp:revision>
  <dcterms:created xsi:type="dcterms:W3CDTF">2014-11-14T06:47:43Z</dcterms:created>
  <dcterms:modified xsi:type="dcterms:W3CDTF">2019-08-13T03:08:20Z</dcterms:modified>
</cp:coreProperties>
</file>